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456" r:id="rId2"/>
    <p:sldId id="476" r:id="rId3"/>
    <p:sldId id="457" r:id="rId4"/>
    <p:sldId id="472" r:id="rId5"/>
    <p:sldId id="473" r:id="rId6"/>
    <p:sldId id="474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1">
          <p15:clr>
            <a:srgbClr val="A4A3A4"/>
          </p15:clr>
        </p15:guide>
        <p15:guide id="2" pos="389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62626"/>
    <a:srgbClr val="0D0D0D"/>
    <a:srgbClr val="3B417C"/>
    <a:srgbClr val="485278"/>
    <a:srgbClr val="2D47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97" autoAdjust="0"/>
    <p:restoredTop sz="92424" autoAdjust="0"/>
  </p:normalViewPr>
  <p:slideViewPr>
    <p:cSldViewPr snapToGrid="0" showGuides="1">
      <p:cViewPr varScale="1">
        <p:scale>
          <a:sx n="116" d="100"/>
          <a:sy n="116" d="100"/>
        </p:scale>
        <p:origin x="256" y="192"/>
      </p:cViewPr>
      <p:guideLst>
        <p:guide orient="horz" pos="2271"/>
        <p:guide pos="389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4DB03-95AA-41AE-850F-1E6D43F2FC2B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1A5B8-F2C9-4428-B3B2-69DD1370C61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11373600" y="6447529"/>
            <a:ext cx="383485" cy="274636"/>
          </a:xfrm>
          <a:prstGeom prst="rect">
            <a:avLst/>
          </a:prstGeom>
        </p:spPr>
        <p:txBody>
          <a:bodyPr/>
          <a:lstStyle>
            <a:lvl1pPr algn="ctr">
              <a:defRPr lang="zh-CN" alt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+mn-ea"/>
                <a:cs typeface="Arial" panose="020B0604020202090204" pitchFamily="34" charset="0"/>
              </a:defRPr>
            </a:lvl1pPr>
          </a:lstStyle>
          <a:p>
            <a:fld id="{D5308F9B-E27E-4AC9-94E5-7D7F63443F73}" type="slidenum">
              <a:rPr lang="en-US" altLang="zh-CN" smtClean="0"/>
              <a:t>‹#›</a:t>
            </a:fld>
            <a:endParaRPr lang="en-US" dirty="0"/>
          </a:p>
        </p:txBody>
      </p:sp>
      <p:sp>
        <p:nvSpPr>
          <p:cNvPr id="7" name="灯片编号占位符 1"/>
          <p:cNvSpPr txBox="1"/>
          <p:nvPr userDrawn="1"/>
        </p:nvSpPr>
        <p:spPr>
          <a:xfrm>
            <a:off x="11479655" y="6533952"/>
            <a:ext cx="654615" cy="2746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of 06</a:t>
            </a:r>
          </a:p>
          <a:p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766763" y="712542"/>
            <a:ext cx="10658475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714404" y="311256"/>
            <a:ext cx="4098515" cy="30217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rgbClr val="FF0000"/>
                </a:solidFill>
                <a:latin typeface="微软雅黑" charset="0"/>
                <a:ea typeface="微软雅黑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714375" y="782320"/>
            <a:ext cx="10926445" cy="42672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rgbClr val="0000FF"/>
                </a:solidFill>
                <a:latin typeface="微软雅黑" charset="0"/>
                <a:ea typeface="微软雅黑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>
            <a:off x="465455" y="165100"/>
            <a:ext cx="248920" cy="105537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11373600" y="6447529"/>
            <a:ext cx="383485" cy="274636"/>
          </a:xfrm>
          <a:prstGeom prst="rect">
            <a:avLst/>
          </a:prstGeom>
        </p:spPr>
        <p:txBody>
          <a:bodyPr/>
          <a:lstStyle>
            <a:lvl1pPr algn="ctr">
              <a:defRPr lang="zh-CN" alt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+mn-ea"/>
                <a:cs typeface="Arial" panose="020B0604020202090204" pitchFamily="34" charset="0"/>
              </a:defRPr>
            </a:lvl1pPr>
          </a:lstStyle>
          <a:p>
            <a:fld id="{D5308F9B-E27E-4AC9-94E5-7D7F63443F73}" type="slidenum">
              <a:rPr lang="en-US" altLang="zh-CN" smtClean="0"/>
              <a:t>‹#›</a:t>
            </a:fld>
            <a:endParaRPr lang="en-US" dirty="0"/>
          </a:p>
        </p:txBody>
      </p:sp>
      <p:sp>
        <p:nvSpPr>
          <p:cNvPr id="7" name="灯片编号占位符 1"/>
          <p:cNvSpPr txBox="1"/>
          <p:nvPr userDrawn="1"/>
        </p:nvSpPr>
        <p:spPr>
          <a:xfrm>
            <a:off x="11479655" y="6533952"/>
            <a:ext cx="654615" cy="2746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of 06</a:t>
            </a:r>
          </a:p>
          <a:p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54250"/>
            <a:ext cx="9144000" cy="946150"/>
          </a:xfrm>
        </p:spPr>
        <p:txBody>
          <a:bodyPr>
            <a:noAutofit/>
          </a:bodyPr>
          <a:lstStyle/>
          <a:p>
            <a:r>
              <a:rPr sz="4400">
                <a:latin typeface="微软雅黑" charset="0"/>
                <a:ea typeface="微软雅黑" charset="0"/>
                <a:cs typeface="微软雅黑" charset="0"/>
              </a:rPr>
              <a:t>The Hundred Schools of Thought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393565" y="4779645"/>
            <a:ext cx="3876040" cy="813435"/>
          </a:xfrm>
        </p:spPr>
        <p:txBody>
          <a:bodyPr/>
          <a:lstStyle/>
          <a:p>
            <a:pPr marL="342900" indent="-342900" algn="l">
              <a:buFont typeface="Wingdings" panose="05000000000000000000" charset="0"/>
              <a:buChar char=""/>
            </a:pPr>
            <a:r>
              <a:rPr lang="en-US" altLang="zh-CN" sz="2000">
                <a:latin typeface="微软雅黑" charset="0"/>
                <a:ea typeface="微软雅黑" charset="0"/>
                <a:cs typeface="微软雅黑" charset="0"/>
              </a:rPr>
              <a:t>Reporters</a:t>
            </a:r>
            <a:r>
              <a:rPr lang="zh-CN" altLang="en-US" sz="2000">
                <a:latin typeface="微软雅黑" charset="0"/>
                <a:ea typeface="微软雅黑" charset="0"/>
                <a:cs typeface="微软雅黑" charset="0"/>
              </a:rPr>
              <a:t>：</a:t>
            </a:r>
            <a:r>
              <a:rPr lang="en-US" altLang="zh-CN" sz="2000">
                <a:latin typeface="微软雅黑" charset="0"/>
                <a:ea typeface="微软雅黑" charset="0"/>
                <a:cs typeface="微软雅黑" charset="0"/>
              </a:rPr>
              <a:t>Group 5</a:t>
            </a:r>
            <a:endParaRPr lang="zh-CN" altLang="en-US" sz="2000">
              <a:latin typeface="微软雅黑" charset="0"/>
              <a:ea typeface="微软雅黑" charset="0"/>
              <a:cs typeface="微软雅黑" charset="0"/>
            </a:endParaRPr>
          </a:p>
          <a:p>
            <a:pPr marL="342900" indent="-342900" algn="l">
              <a:buFont typeface="Wingdings" panose="05000000000000000000" charset="0"/>
              <a:buChar char=""/>
            </a:pPr>
            <a:r>
              <a:rPr lang="en-US" altLang="zh-CN" sz="2000">
                <a:latin typeface="微软雅黑" charset="0"/>
                <a:ea typeface="微软雅黑" charset="0"/>
                <a:cs typeface="微软雅黑" charset="0"/>
              </a:rPr>
              <a:t>Date</a:t>
            </a:r>
            <a:r>
              <a:rPr lang="zh-CN" altLang="en-US" sz="2000">
                <a:latin typeface="微软雅黑" charset="0"/>
                <a:ea typeface="微软雅黑" charset="0"/>
                <a:cs typeface="微软雅黑" charset="0"/>
              </a:rPr>
              <a:t>：2021-</a:t>
            </a:r>
            <a:r>
              <a:rPr lang="en-US" altLang="zh-CN" sz="2000">
                <a:latin typeface="微软雅黑" charset="0"/>
                <a:ea typeface="微软雅黑" charset="0"/>
                <a:cs typeface="微软雅黑" charset="0"/>
              </a:rPr>
              <a:t>12</a:t>
            </a:r>
            <a:r>
              <a:rPr lang="zh-CN" altLang="en-US" sz="2000">
                <a:latin typeface="微软雅黑" charset="0"/>
                <a:ea typeface="微软雅黑" charset="0"/>
                <a:cs typeface="微软雅黑" charset="0"/>
              </a:rPr>
              <a:t>-</a:t>
            </a:r>
            <a:r>
              <a:rPr lang="en-US" altLang="zh-CN" sz="2000">
                <a:latin typeface="微软雅黑" charset="0"/>
                <a:ea typeface="微软雅黑" charset="0"/>
                <a:cs typeface="微软雅黑" charset="0"/>
              </a:rPr>
              <a:t>09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1274618" y="2004497"/>
            <a:ext cx="9504219" cy="40838"/>
          </a:xfrm>
          <a:prstGeom prst="line">
            <a:avLst/>
          </a:prstGeom>
          <a:ln w="317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393529" y="1793984"/>
            <a:ext cx="951230" cy="4603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Title</a:t>
            </a:r>
            <a:endParaRPr lang="zh-CN" altLang="en-US" sz="2400" b="1" dirty="0">
              <a:solidFill>
                <a:schemeClr val="accent1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1246909" y="3429000"/>
            <a:ext cx="9531928" cy="0"/>
          </a:xfrm>
          <a:prstGeom prst="line">
            <a:avLst/>
          </a:prstGeom>
          <a:ln w="317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5097145" y="586105"/>
            <a:ext cx="6432550" cy="1129665"/>
          </a:xfrm>
          <a:prstGeom prst="roundRect">
            <a:avLst/>
          </a:prstGeom>
          <a:solidFill>
            <a:srgbClr val="000000">
              <a:alpha val="0"/>
            </a:srgbClr>
          </a:solidFill>
          <a:ln w="28575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5370830" y="706755"/>
            <a:ext cx="5866130" cy="888365"/>
          </a:xfr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>
                <a:latin typeface="微软雅黑" charset="0"/>
                <a:ea typeface="微软雅黑" charset="0"/>
                <a:cs typeface="微软雅黑" charset="0"/>
              </a:rPr>
              <a:t>Taoism</a:t>
            </a:r>
            <a:r>
              <a:rPr lang="zh-CN" altLang="en-US" sz="4400">
                <a:latin typeface="微软雅黑" charset="0"/>
                <a:ea typeface="微软雅黑" charset="0"/>
                <a:cs typeface="微软雅黑" charset="0"/>
              </a:rPr>
              <a:t>：</a:t>
            </a:r>
            <a:r>
              <a:rPr lang="en-US" altLang="zh-CN" sz="4400">
                <a:latin typeface="微软雅黑" charset="0"/>
                <a:ea typeface="微软雅黑" charset="0"/>
                <a:cs typeface="微软雅黑" charset="0"/>
              </a:rPr>
              <a:t>Chuang Tzu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63135" cy="6858000"/>
          </a:xfrm>
          <a:prstGeom prst="rect">
            <a:avLst/>
          </a:prstGeom>
        </p:spPr>
      </p:pic>
      <p:sp>
        <p:nvSpPr>
          <p:cNvPr id="6" name="副标题 2"/>
          <p:cNvSpPr>
            <a:spLocks noGrp="1"/>
          </p:cNvSpPr>
          <p:nvPr/>
        </p:nvSpPr>
        <p:spPr>
          <a:xfrm>
            <a:off x="9106665" y="5811520"/>
            <a:ext cx="2942116" cy="460375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charset="0"/>
              <a:buChar char=""/>
            </a:pPr>
            <a:r>
              <a:rPr lang="en-US" altLang="zh-CN">
                <a:latin typeface="微软雅黑" charset="0"/>
                <a:ea typeface="微软雅黑" charset="0"/>
                <a:cs typeface="微软雅黑" charset="0"/>
              </a:rPr>
              <a:t>Reporter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</a:rPr>
              <a:t>：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</a:rPr>
              <a:t>WYM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7376634" y="351899"/>
            <a:ext cx="1873250" cy="4603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2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Section: xx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828030" y="1906270"/>
            <a:ext cx="569087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3200"/>
              <a:t>Introduction</a:t>
            </a: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3200"/>
              <a:t>Writings</a:t>
            </a: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3200"/>
              <a:t>Influence</a:t>
            </a: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3200"/>
              <a:t>Biological evolution</a:t>
            </a:r>
          </a:p>
        </p:txBody>
      </p:sp>
      <p:sp>
        <p:nvSpPr>
          <p:cNvPr id="10" name="矩形 9"/>
          <p:cNvSpPr/>
          <p:nvPr/>
        </p:nvSpPr>
        <p:spPr>
          <a:xfrm>
            <a:off x="5259070" y="2177415"/>
            <a:ext cx="421005" cy="2668905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Chuang Tzu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/>
              <a:t>1. Introduction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50925" y="1459230"/>
            <a:ext cx="5525135" cy="4615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"/>
            </a:pPr>
            <a:r>
              <a:rPr lang="zh-CN" altLang="en-US" sz="2800">
                <a:latin typeface="微软雅黑" charset="0"/>
                <a:ea typeface="微软雅黑" charset="0"/>
              </a:rPr>
              <a:t>Chinese 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</a:rPr>
              <a:t>philosopher</a:t>
            </a:r>
            <a:r>
              <a:rPr lang="zh-CN" altLang="en-US" sz="2800">
                <a:latin typeface="微软雅黑" charset="0"/>
                <a:ea typeface="微软雅黑" charset="0"/>
              </a:rPr>
              <a:t> </a:t>
            </a: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800">
              <a:latin typeface="微软雅黑" charset="0"/>
              <a:ea typeface="微软雅黑" charset="0"/>
            </a:endParaRPr>
          </a:p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"/>
            </a:pPr>
            <a:r>
              <a:rPr lang="en-US" altLang="zh-CN" sz="2800">
                <a:latin typeface="微软雅黑" charset="0"/>
                <a:ea typeface="微软雅黑" charset="0"/>
              </a:rPr>
              <a:t>T</a:t>
            </a:r>
            <a:r>
              <a:rPr lang="zh-CN" altLang="en-US" sz="2800">
                <a:latin typeface="微软雅黑" charset="0"/>
                <a:ea typeface="微软雅黑" charset="0"/>
              </a:rPr>
              <a:t>he 4th century BC——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</a:rPr>
              <a:t>Warring States</a:t>
            </a:r>
            <a:r>
              <a:rPr lang="zh-CN" altLang="en-US" sz="2800">
                <a:latin typeface="微软雅黑" charset="0"/>
                <a:ea typeface="微软雅黑" charset="0"/>
              </a:rPr>
              <a:t> period</a:t>
            </a:r>
          </a:p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800">
              <a:latin typeface="微软雅黑" charset="0"/>
              <a:ea typeface="微软雅黑" charset="0"/>
            </a:endParaRPr>
          </a:p>
          <a:p>
            <a:pPr marL="457200" indent="-457200" fontAlgn="auto">
              <a:lnSpc>
                <a:spcPct val="150000"/>
              </a:lnSpc>
              <a:buFont typeface="Wingdings" panose="05000000000000000000" charset="0"/>
              <a:buChar char=""/>
            </a:pPr>
            <a:r>
              <a:rPr lang="en-US" altLang="zh-CN" sz="2800">
                <a:latin typeface="微软雅黑" charset="0"/>
                <a:ea typeface="微软雅黑" charset="0"/>
              </a:rPr>
              <a:t>O</a:t>
            </a:r>
            <a:r>
              <a:rPr lang="zh-CN" altLang="en-US" sz="2800">
                <a:latin typeface="微软雅黑" charset="0"/>
                <a:ea typeface="微软雅黑" charset="0"/>
              </a:rPr>
              <a:t>ne of the foundational texts of 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</a:rPr>
              <a:t>Taoism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2945" y="1212850"/>
            <a:ext cx="4784090" cy="51085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675" y="1812290"/>
            <a:ext cx="5420360" cy="42627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7545" y="944880"/>
            <a:ext cx="3893820" cy="5644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536575" y="1496695"/>
            <a:ext cx="11119485" cy="2732405"/>
          </a:xfrm>
          <a:prstGeom prst="roundRect">
            <a:avLst/>
          </a:prstGeom>
          <a:solidFill>
            <a:srgbClr val="000000">
              <a:alpha val="0"/>
            </a:srgbClr>
          </a:solidFill>
          <a:ln w="28575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536575" y="4413885"/>
            <a:ext cx="11119485" cy="2033905"/>
          </a:xfrm>
          <a:prstGeom prst="roundRect">
            <a:avLst/>
          </a:prstGeom>
          <a:solidFill>
            <a:srgbClr val="000000">
              <a:alpha val="0"/>
            </a:srgbClr>
          </a:solidFill>
          <a:ln w="28575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Chuang Tzu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/>
              <a:t>2. Writings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590" y="2007870"/>
            <a:ext cx="3160395" cy="20859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480" y="1943735"/>
            <a:ext cx="7165340" cy="228536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24205" y="4414520"/>
            <a:ext cx="111359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buClr>
                <a:srgbClr val="000000"/>
              </a:buClr>
              <a:buFont typeface="Wingdings" panose="05000000000000000000" charset="0"/>
              <a:buChar char=""/>
            </a:pPr>
            <a:r>
              <a:rPr lang="zh-CN" altLang="en-US" sz="2800" b="1">
                <a:solidFill>
                  <a:srgbClr val="0000FF"/>
                </a:solidFill>
                <a:latin typeface="微软雅黑" charset="0"/>
                <a:ea typeface="微软雅黑" charset="0"/>
              </a:rPr>
              <a:t>A Happy Excursion</a:t>
            </a:r>
            <a:r>
              <a:rPr lang="zh-CN" altLang="en-US" sz="2800" b="1">
                <a:solidFill>
                  <a:schemeClr val="tx1"/>
                </a:solidFill>
                <a:latin typeface="微软雅黑" charset="0"/>
                <a:ea typeface="微软雅黑" charset="0"/>
              </a:rPr>
              <a:t>：</a:t>
            </a:r>
            <a:r>
              <a:rPr lang="zh-CN" altLang="en-US" sz="2800">
                <a:solidFill>
                  <a:schemeClr val="tx1"/>
                </a:solidFill>
                <a:latin typeface="微软雅黑" charset="0"/>
                <a:ea typeface="微软雅黑" charset="0"/>
              </a:rPr>
              <a:t>Show the 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</a:rPr>
              <a:t>realm</a:t>
            </a:r>
            <a:r>
              <a:rPr lang="zh-CN" altLang="en-US" sz="2800">
                <a:solidFill>
                  <a:schemeClr val="tx1"/>
                </a:solidFill>
                <a:latin typeface="微软雅黑" charset="0"/>
                <a:ea typeface="微软雅黑" charset="0"/>
              </a:rPr>
              <a:t> and 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</a:rPr>
              <a:t>ideals </a:t>
            </a:r>
            <a:r>
              <a:rPr lang="zh-CN" altLang="en-US" sz="2800">
                <a:solidFill>
                  <a:schemeClr val="tx1"/>
                </a:solidFill>
                <a:latin typeface="微软雅黑" charset="0"/>
                <a:ea typeface="微软雅黑" charset="0"/>
              </a:rPr>
              <a:t>of Zhuangzi</a:t>
            </a:r>
            <a:r>
              <a:rPr lang="en-US" altLang="zh-CN" sz="2800">
                <a:solidFill>
                  <a:schemeClr val="tx1"/>
                </a:solidFill>
                <a:latin typeface="微软雅黑" charset="0"/>
                <a:ea typeface="微软雅黑" charset="0"/>
              </a:rPr>
              <a:t>.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44550" y="1485900"/>
            <a:ext cx="1047877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buClr>
                <a:srgbClr val="000000"/>
              </a:buClr>
              <a:buFont typeface="Wingdings" panose="05000000000000000000" charset="0"/>
              <a:buChar char=""/>
            </a:pPr>
            <a:r>
              <a:rPr lang="zh-CN" altLang="en-US" sz="2800" b="1">
                <a:solidFill>
                  <a:srgbClr val="0000FF"/>
                </a:solidFill>
                <a:latin typeface="微软雅黑" charset="0"/>
                <a:ea typeface="微软雅黑" charset="0"/>
              </a:rPr>
              <a:t>Zhuangzi</a:t>
            </a:r>
            <a:r>
              <a:rPr lang="zh-CN" altLang="en-US" sz="2800" b="1">
                <a:latin typeface="微软雅黑" charset="0"/>
                <a:ea typeface="微软雅黑" charset="0"/>
              </a:rPr>
              <a:t>：</a:t>
            </a:r>
            <a:r>
              <a:rPr lang="zh-CN" altLang="en-US" sz="2800">
                <a:latin typeface="微软雅黑" charset="0"/>
                <a:ea typeface="微软雅黑" charset="0"/>
              </a:rPr>
              <a:t>33 chapters, divided into 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</a:rPr>
              <a:t>three parts</a:t>
            </a:r>
            <a:r>
              <a:rPr lang="en-US" altLang="zh-CN" sz="2800">
                <a:latin typeface="微软雅黑" charset="0"/>
                <a:ea typeface="微软雅黑" charset="0"/>
              </a:rPr>
              <a:t>.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44550" y="4964430"/>
            <a:ext cx="1036383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 err="1">
                <a:solidFill>
                  <a:schemeClr val="accent5">
                    <a:lumMod val="50000"/>
                  </a:schemeClr>
                </a:solidFill>
                <a:latin typeface="Xingkai SC Bold" panose="02010800040101010101" charset="-122"/>
                <a:ea typeface="Xingkai SC Bold" panose="02010800040101010101" charset="-122"/>
              </a:rPr>
              <a:t>北冥有鱼，其名曰鲲。鲲之大，不知其几千里也。化而为鸟，其名而鹏，鹏之背，不知其几千里也；怒而飞，其翼若垂天之云</a:t>
            </a:r>
            <a:r>
              <a:rPr lang="en-US" altLang="zh-CN" sz="2800" b="1" dirty="0">
                <a:solidFill>
                  <a:schemeClr val="accent5">
                    <a:lumMod val="50000"/>
                  </a:schemeClr>
                </a:solidFill>
                <a:latin typeface="Xingkai SC Bold" panose="02010800040101010101" charset="-122"/>
                <a:ea typeface="Xingkai SC Bold" panose="02010800040101010101" charset="-122"/>
              </a:rPr>
              <a:t>。</a:t>
            </a:r>
          </a:p>
          <a:p>
            <a:r>
              <a:rPr lang="en-US" altLang="zh-CN" sz="2800" b="1" dirty="0">
                <a:solidFill>
                  <a:schemeClr val="accent5">
                    <a:lumMod val="50000"/>
                  </a:schemeClr>
                </a:solidFill>
                <a:latin typeface="Xingkai SC Bold" panose="02010800040101010101" charset="-122"/>
                <a:ea typeface="Xingkai SC Bold" panose="02010800040101010101" charset="-122"/>
              </a:rPr>
              <a:t>							               </a:t>
            </a:r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Xingkai SC Bold" panose="02010800040101010101" charset="-122"/>
                <a:ea typeface="Xingkai SC Bold" panose="02010800040101010101" charset="-122"/>
              </a:rPr>
              <a:t>——《逍遥游》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5BB61E8-9998-E648-8BD1-D70DE7A2DAF7}"/>
              </a:ext>
            </a:extLst>
          </p:cNvPr>
          <p:cNvSpPr txBox="1"/>
          <p:nvPr/>
        </p:nvSpPr>
        <p:spPr>
          <a:xfrm>
            <a:off x="959485" y="4894234"/>
            <a:ext cx="10363835" cy="1384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solidFill>
                  <a:schemeClr val="accent5">
                    <a:lumMod val="50000"/>
                  </a:schemeClr>
                </a:solidFill>
                <a:latin typeface="Gabriola" pitchFamily="82" charset="0"/>
                <a:ea typeface="Xingkai SC Bold" panose="02010800040101010101" charset="-122"/>
                <a:cs typeface="APPLE CHANCERY" panose="03020702040506060504" pitchFamily="66" charset="-79"/>
              </a:rPr>
              <a:t>In the northern ocean there is a fish, called the </a:t>
            </a:r>
            <a:r>
              <a:rPr lang="en-US" altLang="zh-CN" sz="2800" b="1" dirty="0" err="1">
                <a:solidFill>
                  <a:schemeClr val="accent5">
                    <a:lumMod val="50000"/>
                  </a:schemeClr>
                </a:solidFill>
                <a:latin typeface="Gabriola" pitchFamily="82" charset="0"/>
                <a:ea typeface="Xingkai SC Bold" panose="02010800040101010101" charset="-122"/>
                <a:cs typeface="APPLE CHANCERY" panose="03020702040506060504" pitchFamily="66" charset="-79"/>
              </a:rPr>
              <a:t>k’un</a:t>
            </a:r>
            <a:r>
              <a:rPr lang="en-US" altLang="zh-CN" sz="2800" b="1" dirty="0">
                <a:solidFill>
                  <a:schemeClr val="accent5">
                    <a:lumMod val="50000"/>
                  </a:schemeClr>
                </a:solidFill>
                <a:latin typeface="Gabriola" pitchFamily="82" charset="0"/>
                <a:ea typeface="Xingkai SC Bold" panose="02010800040101010101" charset="-122"/>
                <a:cs typeface="APPLE CHANCERY" panose="03020702040506060504" pitchFamily="66" charset="-79"/>
              </a:rPr>
              <a:t>, I do not know how many thousand li in size. This </a:t>
            </a:r>
            <a:r>
              <a:rPr lang="en-US" altLang="zh-CN" sz="2800" b="1" dirty="0" err="1">
                <a:solidFill>
                  <a:schemeClr val="accent5">
                    <a:lumMod val="50000"/>
                  </a:schemeClr>
                </a:solidFill>
                <a:latin typeface="Gabriola" pitchFamily="82" charset="0"/>
                <a:ea typeface="Xingkai SC Bold" panose="02010800040101010101" charset="-122"/>
                <a:cs typeface="APPLE CHANCERY" panose="03020702040506060504" pitchFamily="66" charset="-79"/>
              </a:rPr>
              <a:t>k’un</a:t>
            </a:r>
            <a:r>
              <a:rPr lang="en-US" altLang="zh-CN" sz="2800" b="1" dirty="0">
                <a:solidFill>
                  <a:schemeClr val="accent5">
                    <a:lumMod val="50000"/>
                  </a:schemeClr>
                </a:solidFill>
                <a:latin typeface="Gabriola" pitchFamily="82" charset="0"/>
                <a:ea typeface="Xingkai SC Bold" panose="02010800040101010101" charset="-122"/>
                <a:cs typeface="APPLE CHANCERY" panose="03020702040506060504" pitchFamily="66" charset="-79"/>
              </a:rPr>
              <a:t> changes into a bird, called the </a:t>
            </a:r>
            <a:r>
              <a:rPr lang="en-US" altLang="zh-CN" sz="2800" b="1" dirty="0" err="1">
                <a:solidFill>
                  <a:schemeClr val="accent5">
                    <a:lumMod val="50000"/>
                  </a:schemeClr>
                </a:solidFill>
                <a:latin typeface="Gabriola" pitchFamily="82" charset="0"/>
                <a:ea typeface="Xingkai SC Bold" panose="02010800040101010101" charset="-122"/>
                <a:cs typeface="APPLE CHANCERY" panose="03020702040506060504" pitchFamily="66" charset="-79"/>
              </a:rPr>
              <a:t>p’eng</a:t>
            </a:r>
            <a:r>
              <a:rPr lang="en-US" altLang="zh-CN" sz="2800" b="1" dirty="0">
                <a:solidFill>
                  <a:schemeClr val="accent5">
                    <a:lumMod val="50000"/>
                  </a:schemeClr>
                </a:solidFill>
                <a:latin typeface="Gabriola" pitchFamily="82" charset="0"/>
                <a:ea typeface="Xingkai SC Bold" panose="02010800040101010101" charset="-122"/>
                <a:cs typeface="APPLE CHANCERY" panose="03020702040506060504" pitchFamily="66" charset="-79"/>
              </a:rPr>
              <a:t>. Its back is I do not know how many thousand li in breadth. When it is moved, it flies, its wings obscuring the sky like clouds.</a:t>
            </a:r>
            <a:endParaRPr lang="zh-CN" altLang="en-US" sz="2800" b="1" dirty="0">
              <a:solidFill>
                <a:schemeClr val="accent5">
                  <a:lumMod val="50000"/>
                </a:schemeClr>
              </a:solidFill>
              <a:latin typeface="Gabriola" pitchFamily="82" charset="0"/>
              <a:ea typeface="Xingkai SC Bold" panose="02010800040101010101" charset="-122"/>
              <a:cs typeface="APPLE CHANCERY" panose="03020702040506060504" pitchFamily="66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14" grpId="0"/>
      <p:bldP spid="1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Chuang Tzu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/>
              <a:t>3. Influence 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15645" y="1377950"/>
            <a:ext cx="10657840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buFont typeface="Wingdings" panose="05000000000000000000" charset="0"/>
              <a:buChar char=""/>
            </a:pPr>
            <a:r>
              <a:rPr lang="en-US" altLang="zh-CN" sz="2800">
                <a:latin typeface="微软雅黑" charset="0"/>
                <a:ea typeface="微软雅黑" charset="0"/>
              </a:rPr>
              <a:t>The </a:t>
            </a:r>
            <a:r>
              <a:rPr lang="zh-CN" altLang="en-US" sz="2800" b="1">
                <a:latin typeface="微软雅黑" charset="0"/>
                <a:ea typeface="微软雅黑" charset="0"/>
              </a:rPr>
              <a:t>influenced thinking</a:t>
            </a:r>
            <a:r>
              <a:rPr lang="zh-CN" altLang="en-US" sz="2800">
                <a:latin typeface="微软雅黑" charset="0"/>
                <a:ea typeface="微软雅黑" charset="0"/>
              </a:rPr>
              <a:t> far beyond East Asia： </a:t>
            </a:r>
          </a:p>
          <a:p>
            <a:pPr marL="800100" lvl="1" indent="-342900">
              <a:buFont typeface="Wingdings" panose="05000000000000000000" charset="0"/>
              <a:buChar char=""/>
            </a:pPr>
            <a:r>
              <a:rPr lang="zh-CN" altLang="en-US" sz="2400">
                <a:latin typeface="微软雅黑" charset="0"/>
                <a:ea typeface="微软雅黑" charset="0"/>
              </a:rPr>
              <a:t>The German philosopher </a:t>
            </a:r>
            <a:r>
              <a:rPr lang="zh-CN" altLang="en-US" sz="2400">
                <a:solidFill>
                  <a:srgbClr val="FF0000"/>
                </a:solidFill>
                <a:latin typeface="微软雅黑" charset="0"/>
                <a:ea typeface="微软雅黑" charset="0"/>
              </a:rPr>
              <a:t>Martin Buber</a:t>
            </a:r>
            <a:r>
              <a:rPr lang="zh-CN" altLang="en-US" sz="2400">
                <a:latin typeface="微软雅黑" charset="0"/>
                <a:ea typeface="微软雅黑" charset="0"/>
              </a:rPr>
              <a:t> translated his texts in 1910. </a:t>
            </a:r>
          </a:p>
          <a:p>
            <a:pPr marL="800100" lvl="1" indent="-342900">
              <a:buFont typeface="Wingdings" panose="05000000000000000000" charset="0"/>
              <a:buChar char=""/>
            </a:pPr>
            <a:r>
              <a:rPr lang="zh-CN" altLang="en-US" sz="2400">
                <a:latin typeface="微软雅黑" charset="0"/>
                <a:ea typeface="微软雅黑" charset="0"/>
              </a:rPr>
              <a:t>In 1930, </a:t>
            </a:r>
            <a:r>
              <a:rPr lang="zh-CN" altLang="en-US" sz="2400">
                <a:solidFill>
                  <a:srgbClr val="FF0000"/>
                </a:solidFill>
                <a:latin typeface="微软雅黑" charset="0"/>
                <a:ea typeface="微软雅黑" charset="0"/>
              </a:rPr>
              <a:t>Martin Heidegger</a:t>
            </a:r>
            <a:r>
              <a:rPr lang="zh-CN" altLang="en-US" sz="2400">
                <a:latin typeface="微软雅黑" charset="0"/>
                <a:ea typeface="微软雅黑" charset="0"/>
              </a:rPr>
              <a:t> asked for Buber's translation of Zhuangzi after his Bremen speech "On the Essence of Truth". 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870" y="3241675"/>
            <a:ext cx="9101455" cy="141033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72210" y="4862830"/>
            <a:ext cx="1020127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charset="0"/>
              <a:buChar char=""/>
            </a:pPr>
            <a:r>
              <a:rPr lang="zh-CN" altLang="en-US" sz="2400">
                <a:latin typeface="微软雅黑" charset="0"/>
                <a:ea typeface="微软雅黑" charset="0"/>
              </a:rPr>
              <a:t>The historian of ideas </a:t>
            </a:r>
            <a:r>
              <a:rPr lang="zh-CN" altLang="en-US" sz="2400">
                <a:solidFill>
                  <a:srgbClr val="FF0000"/>
                </a:solidFill>
                <a:latin typeface="微软雅黑" charset="0"/>
                <a:ea typeface="微软雅黑" charset="0"/>
              </a:rPr>
              <a:t>Dag Herbjørnsrud</a:t>
            </a:r>
            <a:r>
              <a:rPr lang="zh-CN" altLang="en-US" sz="2400">
                <a:latin typeface="微软雅黑" charset="0"/>
                <a:ea typeface="微软雅黑" charset="0"/>
              </a:rPr>
              <a:t> concludes: "</a:t>
            </a:r>
            <a:r>
              <a:rPr lang="zh-CN" altLang="en-US" sz="2400" b="1">
                <a:latin typeface="微软雅黑" charset="0"/>
                <a:ea typeface="微软雅黑" charset="0"/>
              </a:rPr>
              <a:t>It may therefore be difficult to say where the philosophies of Lao Tzu and Zhuangzi end and where the most influential German thinking of the twentieth century starts [...]</a:t>
            </a:r>
            <a:r>
              <a:rPr lang="zh-CN" altLang="en-US" sz="2400">
                <a:latin typeface="微软雅黑" charset="0"/>
                <a:ea typeface="微软雅黑" charset="0"/>
              </a:rPr>
              <a:t>"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9415" y="3007995"/>
            <a:ext cx="6210935" cy="1765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Chuang Tzu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/>
              <a:t>4. Biological evolution 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93140" y="1999615"/>
            <a:ext cx="1038034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anose="05000000000000000000" charset="0"/>
              <a:buChar char=""/>
            </a:pPr>
            <a:r>
              <a:rPr lang="zh-CN" altLang="en-US" sz="2400">
                <a:latin typeface="微软雅黑" charset="0"/>
                <a:ea typeface="微软雅黑" charset="0"/>
              </a:rPr>
              <a:t>Zhuangzi described </a:t>
            </a:r>
            <a:r>
              <a:rPr lang="zh-CN" altLang="en-US" sz="2400">
                <a:solidFill>
                  <a:srgbClr val="FF0000"/>
                </a:solidFill>
                <a:latin typeface="微软雅黑" charset="0"/>
                <a:ea typeface="微软雅黑" charset="0"/>
              </a:rPr>
              <a:t>the transmutation of species</a:t>
            </a:r>
            <a:r>
              <a:rPr lang="en-US" altLang="zh-CN" sz="2400">
                <a:latin typeface="微软雅黑" charset="0"/>
                <a:ea typeface="微软雅黑" charset="0"/>
              </a:rPr>
              <a:t>(</a:t>
            </a:r>
            <a:r>
              <a:rPr lang="zh-CN" altLang="en-US" sz="2400">
                <a:latin typeface="微软雅黑" charset="0"/>
                <a:ea typeface="微软雅黑" charset="0"/>
                <a:sym typeface="+mn-ea"/>
              </a:rPr>
              <a:t>translated by Burton Watson</a:t>
            </a:r>
            <a:r>
              <a:rPr lang="en-US" altLang="zh-CN" sz="2400">
                <a:latin typeface="微软雅黑" charset="0"/>
                <a:ea typeface="微软雅黑" charset="0"/>
              </a:rPr>
              <a:t>)</a:t>
            </a:r>
            <a:r>
              <a:rPr lang="zh-CN" altLang="en-US" sz="2400">
                <a:latin typeface="微软雅黑" charset="0"/>
                <a:ea typeface="微软雅黑" charset="0"/>
              </a:rPr>
              <a:t>.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86790" y="5727065"/>
            <a:ext cx="1038161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anose="05000000000000000000" charset="0"/>
              <a:buChar char=""/>
            </a:pPr>
            <a:r>
              <a:rPr lang="zh-CN" altLang="en-US" sz="2400">
                <a:latin typeface="微软雅黑" charset="0"/>
                <a:ea typeface="微软雅黑" charset="0"/>
              </a:rPr>
              <a:t>The 20th century Chinese philosopher and essayist </a:t>
            </a:r>
            <a:r>
              <a:rPr lang="zh-CN" altLang="en-US" sz="2400">
                <a:solidFill>
                  <a:srgbClr val="FF0000"/>
                </a:solidFill>
                <a:latin typeface="微软雅黑" charset="0"/>
                <a:ea typeface="微软雅黑" charset="0"/>
              </a:rPr>
              <a:t>Hu Shih</a:t>
            </a:r>
            <a:r>
              <a:rPr lang="zh-CN" altLang="en-US" sz="2400">
                <a:latin typeface="微软雅黑" charset="0"/>
                <a:ea typeface="微软雅黑" charset="0"/>
              </a:rPr>
              <a:t> considered Zhuangzi </a:t>
            </a:r>
            <a:r>
              <a:rPr lang="zh-CN" altLang="en-US" sz="2400" b="1">
                <a:latin typeface="微软雅黑" charset="0"/>
                <a:ea typeface="微软雅黑" charset="0"/>
              </a:rPr>
              <a:t>a Chinese forerunner of evolution</a:t>
            </a:r>
            <a:r>
              <a:rPr lang="zh-CN" altLang="en-US" sz="2400">
                <a:latin typeface="微软雅黑" charset="0"/>
                <a:ea typeface="微软雅黑" charset="0"/>
              </a:rPr>
              <a:t>.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145" y="2777490"/>
            <a:ext cx="7206615" cy="286448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830" y="2981325"/>
            <a:ext cx="7059930" cy="239204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rcRect l="15360" t="4695" r="10482" b="7643"/>
          <a:stretch>
            <a:fillRect/>
          </a:stretch>
        </p:blipFill>
        <p:spPr>
          <a:xfrm>
            <a:off x="8962390" y="2776855"/>
            <a:ext cx="1994535" cy="280098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715645" y="1377950"/>
            <a:ext cx="106578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buFont typeface="Wingdings" panose="05000000000000000000" charset="0"/>
              <a:buChar char=""/>
            </a:pPr>
            <a:r>
              <a:rPr lang="zh-CN" altLang="en-US" sz="2800">
                <a:latin typeface="微软雅黑" charset="0"/>
                <a:ea typeface="微软雅黑" charset="0"/>
                <a:sym typeface="+mn-ea"/>
              </a:rPr>
              <a:t>Chinese forerunner of 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  <a:sym typeface="+mn-ea"/>
              </a:rPr>
              <a:t>evolution</a:t>
            </a:r>
            <a:r>
              <a:rPr lang="zh-CN" altLang="en-US" sz="2800">
                <a:latin typeface="微软雅黑" charset="0"/>
                <a:ea typeface="微软雅黑" charset="0"/>
                <a:sym typeface="+mn-ea"/>
              </a:rPr>
              <a:t>：</a:t>
            </a:r>
            <a:r>
              <a:rPr lang="en-US" altLang="zh-CN" sz="2800">
                <a:latin typeface="微软雅黑" charset="0"/>
                <a:ea typeface="微软雅黑" charset="0"/>
              </a:rPr>
              <a:t> </a:t>
            </a:r>
            <a:endParaRPr lang="zh-CN" altLang="en-US" sz="2400"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1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</TotalTime>
  <Words>313</Words>
  <Application>Microsoft Macintosh PowerPoint</Application>
  <PresentationFormat>宽屏</PresentationFormat>
  <Paragraphs>41</Paragraphs>
  <Slides>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等线</vt:lpstr>
      <vt:lpstr>楷体</vt:lpstr>
      <vt:lpstr>微软雅黑</vt:lpstr>
      <vt:lpstr>Xingkai SC Bold</vt:lpstr>
      <vt:lpstr>Arial</vt:lpstr>
      <vt:lpstr>Calibri</vt:lpstr>
      <vt:lpstr>Calibri Light</vt:lpstr>
      <vt:lpstr>Gabriola</vt:lpstr>
      <vt:lpstr>Wingdings</vt:lpstr>
      <vt:lpstr>1_Office 主题​​</vt:lpstr>
      <vt:lpstr>The Hundred Schools of Thought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 Du</dc:creator>
  <cp:lastModifiedBy>王 艳萌</cp:lastModifiedBy>
  <cp:revision>1308</cp:revision>
  <dcterms:created xsi:type="dcterms:W3CDTF">2021-11-26T03:43:07Z</dcterms:created>
  <dcterms:modified xsi:type="dcterms:W3CDTF">2021-12-12T14:13:58Z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  <property fmtid="{D5CDD505-2E9C-101B-9397-08002B2CF9AE}" pid="3" name="ICV">
    <vt:lpwstr>D62DAFC713FE44D0855EF7275A482EB0</vt:lpwstr>
  </property>
</Properties>
</file>

<file path=docProps/thumbnail.jpeg>
</file>